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589F-1B38-4671-8BC9-0C670309237F}" type="datetimeFigureOut">
              <a:rPr lang="hr-HR" smtClean="0"/>
              <a:t>12.5.2025.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0B80-486A-4931-9172-B4BA853A5ADF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386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589F-1B38-4671-8BC9-0C670309237F}" type="datetimeFigureOut">
              <a:rPr lang="hr-HR" smtClean="0"/>
              <a:t>12.5.2025.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0B80-486A-4931-9172-B4BA853A5A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0108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589F-1B38-4671-8BC9-0C670309237F}" type="datetimeFigureOut">
              <a:rPr lang="hr-HR" smtClean="0"/>
              <a:t>12.5.2025.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0B80-486A-4931-9172-B4BA853A5A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1063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589F-1B38-4671-8BC9-0C670309237F}" type="datetimeFigureOut">
              <a:rPr lang="hr-HR" smtClean="0"/>
              <a:t>12.5.2025.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0B80-486A-4931-9172-B4BA853A5A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41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589F-1B38-4671-8BC9-0C670309237F}" type="datetimeFigureOut">
              <a:rPr lang="hr-HR" smtClean="0"/>
              <a:t>12.5.2025.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0B80-486A-4931-9172-B4BA853A5ADF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8901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589F-1B38-4671-8BC9-0C670309237F}" type="datetimeFigureOut">
              <a:rPr lang="hr-HR" smtClean="0"/>
              <a:t>12.5.2025.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0B80-486A-4931-9172-B4BA853A5A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3552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589F-1B38-4671-8BC9-0C670309237F}" type="datetimeFigureOut">
              <a:rPr lang="hr-HR" smtClean="0"/>
              <a:t>12.5.2025.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0B80-486A-4931-9172-B4BA853A5A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23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589F-1B38-4671-8BC9-0C670309237F}" type="datetimeFigureOut">
              <a:rPr lang="hr-HR" smtClean="0"/>
              <a:t>12.5.2025.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0B80-486A-4931-9172-B4BA853A5A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8941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589F-1B38-4671-8BC9-0C670309237F}" type="datetimeFigureOut">
              <a:rPr lang="hr-HR" smtClean="0"/>
              <a:t>12.5.2025.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0B80-486A-4931-9172-B4BA853A5A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07618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9D6589F-1B38-4671-8BC9-0C670309237F}" type="datetimeFigureOut">
              <a:rPr lang="hr-HR" smtClean="0"/>
              <a:t>12.5.2025.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8B0B80-486A-4931-9172-B4BA853A5A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563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589F-1B38-4671-8BC9-0C670309237F}" type="datetimeFigureOut">
              <a:rPr lang="hr-HR" smtClean="0"/>
              <a:t>12.5.2025.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0B80-486A-4931-9172-B4BA853A5A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011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9D6589F-1B38-4671-8BC9-0C670309237F}" type="datetimeFigureOut">
              <a:rPr lang="hr-HR" smtClean="0"/>
              <a:t>12.5.2025.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E8B0B80-486A-4931-9172-B4BA853A5ADF}" type="slidenum">
              <a:rPr lang="hr-HR" smtClean="0"/>
              <a:t>‹#›</a:t>
            </a:fld>
            <a:endParaRPr lang="hr-H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831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C65CF3-632A-4258-B5AB-A17076E6B8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Izvješće predsjednice Udruge i  predsjednice Predsjedništva u mandatu od 2021. – 2025.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A6108C1-7678-4AE7-892B-4FFFF9B4D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Opatija, 17. svibnja 2025.</a:t>
            </a:r>
          </a:p>
          <a:p>
            <a:r>
              <a:rPr lang="hr-HR" dirty="0"/>
              <a:t>Ondina Mesar, predsjednica Udruge UIBŠ</a:t>
            </a:r>
          </a:p>
        </p:txBody>
      </p:sp>
    </p:spTree>
    <p:extLst>
      <p:ext uri="{BB962C8B-B14F-4D97-AF65-F5344CB8AC3E}">
        <p14:creationId xmlns:p14="http://schemas.microsoft.com/office/powerpoint/2010/main" val="3084298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AC7039-DE55-48EB-9FCD-BA657EECF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Rasprava, pitanja?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6C82E26-BC86-48B5-92D6-FF5D467CE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r-HR" sz="6000" dirty="0"/>
          </a:p>
          <a:p>
            <a:pPr marL="0" indent="0">
              <a:buNone/>
            </a:pPr>
            <a:r>
              <a:rPr lang="hr-HR" sz="6000" dirty="0"/>
              <a:t>              Hvala na pažnji</a:t>
            </a:r>
          </a:p>
        </p:txBody>
      </p:sp>
    </p:spTree>
    <p:extLst>
      <p:ext uri="{BB962C8B-B14F-4D97-AF65-F5344CB8AC3E}">
        <p14:creationId xmlns:p14="http://schemas.microsoft.com/office/powerpoint/2010/main" val="63201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4DAC63-E965-4665-8A29-6973603B1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Izvješće za razdoblje 2021. – 2025.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0E71EA9-ADA8-4C3E-BD35-64C792745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U proteklom mandatnom razdoblju održane su 4 skupštine Udruge i 5 sastanaka Predsjedništva Udruge</a:t>
            </a:r>
          </a:p>
          <a:p>
            <a:r>
              <a:rPr lang="hr-HR" dirty="0"/>
              <a:t>Održano je 6 stručnih skupova i usavršavanja nastavnika</a:t>
            </a:r>
          </a:p>
          <a:p>
            <a:r>
              <a:rPr lang="hr-HR" dirty="0"/>
              <a:t>Provedena su 2 projekta u suradnji s Agencijom za strukovno obrazovanje i obrazovanje odraslih i Hrvatskim stenografskim društvom</a:t>
            </a:r>
          </a:p>
          <a:p>
            <a:r>
              <a:rPr lang="hr-HR" dirty="0"/>
              <a:t>Aktivno smo surađivali s Ministarstvom znanosti, obrazovanja i mladih i Agencijom za strukovno obrazovanje i obrazovanje odraslih</a:t>
            </a:r>
          </a:p>
          <a:p>
            <a:r>
              <a:rPr lang="hr-HR" dirty="0"/>
              <a:t>Sudjelovali smo u projektu Modernizacija</a:t>
            </a:r>
            <a:r>
              <a:rPr lang="pt-BR" dirty="0"/>
              <a:t> sustava strukovnog obrazovanja i osposobljavanja</a:t>
            </a:r>
            <a:r>
              <a:rPr lang="hr-HR" dirty="0"/>
              <a:t> i Daljnja provedba</a:t>
            </a:r>
            <a:r>
              <a:rPr lang="nn-NO" dirty="0"/>
              <a:t> kurikularne reforme strukovnog obrazovanja</a:t>
            </a:r>
            <a:r>
              <a:rPr lang="hr-HR" dirty="0"/>
              <a:t> </a:t>
            </a:r>
          </a:p>
          <a:p>
            <a:r>
              <a:rPr lang="hr-HR" dirty="0"/>
              <a:t>Sudjelovali smo u natjecanjima </a:t>
            </a:r>
            <a:r>
              <a:rPr lang="hr-HR" dirty="0" err="1"/>
              <a:t>Worldskills</a:t>
            </a:r>
            <a:r>
              <a:rPr lang="hr-HR" dirty="0"/>
              <a:t> na svim razinama (školskoj, međužupanijskoj i državnoj)</a:t>
            </a:r>
          </a:p>
        </p:txBody>
      </p:sp>
    </p:spTree>
    <p:extLst>
      <p:ext uri="{BB962C8B-B14F-4D97-AF65-F5344CB8AC3E}">
        <p14:creationId xmlns:p14="http://schemas.microsoft.com/office/powerpoint/2010/main" val="3194020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379893-4BE0-4F55-8B33-B91F9A558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Skupštine Udruge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D6EDECB-04D5-4190-9177-8DA4DE70F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Posljednja izborna skupština Udruge održana je 17. travnja 2021. u online okruženju radi </a:t>
            </a:r>
            <a:r>
              <a:rPr lang="hr-HR" dirty="0" err="1"/>
              <a:t>Covid</a:t>
            </a:r>
            <a:r>
              <a:rPr lang="hr-HR" dirty="0"/>
              <a:t>-a i nemogućnosti fizičkog održavanja sastanka</a:t>
            </a:r>
          </a:p>
          <a:p>
            <a:r>
              <a:rPr lang="hr-HR" dirty="0"/>
              <a:t>Sljedeća redovna skupština održana je 7. svibnja 2022. u sjedištu Udruge</a:t>
            </a:r>
          </a:p>
          <a:p>
            <a:r>
              <a:rPr lang="hr-HR" dirty="0"/>
              <a:t>Zatim je održana redovna skupština 3. lipnja 2023. u sjedištu Udruge </a:t>
            </a:r>
          </a:p>
          <a:p>
            <a:r>
              <a:rPr lang="hr-HR" dirty="0"/>
              <a:t>Posljednja redovna skupština održana je 8. lipnja 2024. u Zadru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70465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7E77C3-A83D-4D01-99E4-102AD5FD9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Sastanci Predsjedništva Udruge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8F21B29-3A90-49FE-8138-D054F18BE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Predsjedništvo Udruge održalo je u proteklom mandatnom razdoblju 8 sjednica i to kako slijedi:</a:t>
            </a:r>
          </a:p>
          <a:p>
            <a:r>
              <a:rPr lang="hr-HR" dirty="0"/>
              <a:t>17. travnja 2021. i 4. prosinca 2021.</a:t>
            </a:r>
          </a:p>
          <a:p>
            <a:r>
              <a:rPr lang="hr-HR" dirty="0"/>
              <a:t>7. svibnja 2022. i  17. prosinca 2022.</a:t>
            </a:r>
          </a:p>
          <a:p>
            <a:r>
              <a:rPr lang="hr-HR" dirty="0"/>
              <a:t>8. lipnja i 16. prosinca 2023. </a:t>
            </a:r>
          </a:p>
          <a:p>
            <a:r>
              <a:rPr lang="hr-HR" dirty="0"/>
              <a:t>8. lipnja i 21. prosinca 2024.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33511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5FD4A6-E8D9-4D43-8E78-B7D4B6765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Stručni skupovi u proteklom razdoblju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42661F1-096C-457B-BE0E-F234D006B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Održano je 6 stručnih skupova i sudjelovalo je 8 predavača</a:t>
            </a:r>
          </a:p>
          <a:p>
            <a:r>
              <a:rPr lang="hr-HR" dirty="0"/>
              <a:t>Psihologija promjene, prof. dr. </a:t>
            </a:r>
            <a:r>
              <a:rPr lang="hr-HR" dirty="0" err="1"/>
              <a:t>sc</a:t>
            </a:r>
            <a:r>
              <a:rPr lang="hr-HR" dirty="0"/>
              <a:t>. </a:t>
            </a:r>
            <a:r>
              <a:rPr lang="hr-HR" b="1" dirty="0"/>
              <a:t>Renata Barić</a:t>
            </a:r>
          </a:p>
          <a:p>
            <a:r>
              <a:rPr lang="hr-HR" dirty="0"/>
              <a:t>Kulturološke navike mladih, izv. prof. dr. </a:t>
            </a:r>
            <a:r>
              <a:rPr lang="hr-HR" dirty="0" err="1"/>
              <a:t>sc</a:t>
            </a:r>
            <a:r>
              <a:rPr lang="hr-HR" dirty="0"/>
              <a:t>. </a:t>
            </a:r>
            <a:r>
              <a:rPr lang="hr-HR" b="1" dirty="0"/>
              <a:t>Sven </a:t>
            </a:r>
            <a:r>
              <a:rPr lang="hr-HR" b="1" dirty="0" err="1"/>
              <a:t>Marcelić</a:t>
            </a:r>
            <a:endParaRPr lang="hr-HR" b="1" dirty="0"/>
          </a:p>
          <a:p>
            <a:r>
              <a:rPr lang="hr-HR" dirty="0"/>
              <a:t>Od standarda do </a:t>
            </a:r>
            <a:r>
              <a:rPr lang="hr-HR" dirty="0" err="1"/>
              <a:t>kurikula</a:t>
            </a:r>
            <a:r>
              <a:rPr lang="hr-HR" dirty="0"/>
              <a:t>, </a:t>
            </a:r>
            <a:r>
              <a:rPr lang="hr-HR" b="1" dirty="0"/>
              <a:t>Suzana Hitrec</a:t>
            </a:r>
            <a:r>
              <a:rPr lang="hr-HR" dirty="0"/>
              <a:t>, prof. i </a:t>
            </a:r>
            <a:r>
              <a:rPr lang="hr-HR" b="1" dirty="0"/>
              <a:t>Vedrana Šimunić Rod</a:t>
            </a:r>
            <a:r>
              <a:rPr lang="hr-HR" dirty="0"/>
              <a:t>, </a:t>
            </a:r>
            <a:r>
              <a:rPr lang="hr-HR" dirty="0" err="1"/>
              <a:t>mag</a:t>
            </a:r>
            <a:r>
              <a:rPr lang="hr-HR" dirty="0"/>
              <a:t>. </a:t>
            </a:r>
            <a:r>
              <a:rPr lang="hr-HR" dirty="0" err="1"/>
              <a:t>oecc</a:t>
            </a:r>
            <a:r>
              <a:rPr lang="hr-HR" dirty="0"/>
              <a:t>.</a:t>
            </a:r>
          </a:p>
          <a:p>
            <a:r>
              <a:rPr lang="hr-HR" dirty="0"/>
              <a:t>Primjena Uredbe o uredskom poslovanju, </a:t>
            </a:r>
            <a:r>
              <a:rPr lang="hr-HR" b="1" dirty="0"/>
              <a:t>Tajana </a:t>
            </a:r>
            <a:r>
              <a:rPr lang="hr-HR" b="1" dirty="0" err="1"/>
              <a:t>Zlabnik</a:t>
            </a:r>
            <a:r>
              <a:rPr lang="hr-HR" dirty="0"/>
              <a:t>, dipl. </a:t>
            </a:r>
            <a:r>
              <a:rPr lang="hr-HR" dirty="0" err="1"/>
              <a:t>iur</a:t>
            </a:r>
            <a:r>
              <a:rPr lang="hr-HR" dirty="0"/>
              <a:t>.</a:t>
            </a:r>
          </a:p>
          <a:p>
            <a:r>
              <a:rPr lang="hr-HR" dirty="0"/>
              <a:t>Koristi i rizici online okruženja, doc. dr. </a:t>
            </a:r>
            <a:r>
              <a:rPr lang="hr-HR" dirty="0" err="1"/>
              <a:t>sc</a:t>
            </a:r>
            <a:r>
              <a:rPr lang="hr-HR" dirty="0"/>
              <a:t>. </a:t>
            </a:r>
            <a:r>
              <a:rPr lang="hr-HR" b="1" dirty="0"/>
              <a:t>Lucija </a:t>
            </a:r>
            <a:r>
              <a:rPr lang="hr-HR" b="1" dirty="0" err="1"/>
              <a:t>Vejmelka</a:t>
            </a:r>
            <a:r>
              <a:rPr lang="hr-HR" dirty="0"/>
              <a:t>, </a:t>
            </a:r>
          </a:p>
          <a:p>
            <a:r>
              <a:rPr lang="hr-HR" dirty="0"/>
              <a:t>Preporuke za realizaciju strukovne nastave, </a:t>
            </a:r>
            <a:r>
              <a:rPr lang="hr-HR" b="1" dirty="0"/>
              <a:t>Sanja Kelava</a:t>
            </a:r>
            <a:r>
              <a:rPr lang="hr-HR" dirty="0"/>
              <a:t>, viša stručna savjetnica i </a:t>
            </a:r>
            <a:r>
              <a:rPr lang="hr-HR" b="1" dirty="0"/>
              <a:t>Ondina Mesar</a:t>
            </a:r>
            <a:r>
              <a:rPr lang="hr-HR" dirty="0"/>
              <a:t>,</a:t>
            </a:r>
            <a:r>
              <a:rPr lang="hr-HR" b="1" dirty="0"/>
              <a:t> </a:t>
            </a:r>
            <a:r>
              <a:rPr lang="hr-HR" dirty="0"/>
              <a:t>dipl. </a:t>
            </a:r>
            <a:r>
              <a:rPr lang="hr-HR" dirty="0" err="1"/>
              <a:t>iur</a:t>
            </a:r>
            <a:r>
              <a:rPr lang="hr-HR" dirty="0"/>
              <a:t>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79919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FF25B6-0F12-4C78-9A99-ADFE7FCAD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Projekti Udruge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17DFAD8-BB87-4717-AD77-25F5B45DD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Aktivno smo uključeni u projekt Agencije za strukovno obrazovanje i obrazovanje odraslih ESF „</a:t>
            </a:r>
            <a:r>
              <a:rPr lang="hr-HR" b="1" dirty="0"/>
              <a:t>Modernizacija strukovnog obrazovanja i osposobljavanja</a:t>
            </a:r>
            <a:r>
              <a:rPr lang="hr-HR" dirty="0"/>
              <a:t>“ kroz koji smo razvili 4 standarda zanimanja u sektoru Pravo, politologija, sociologija, državna uprava i javni poslovi</a:t>
            </a:r>
          </a:p>
          <a:p>
            <a:r>
              <a:rPr lang="hr-HR" dirty="0"/>
              <a:t>U okviru projekta izradili smo </a:t>
            </a:r>
            <a:r>
              <a:rPr lang="hr-HR" dirty="0" err="1"/>
              <a:t>kurikule</a:t>
            </a:r>
            <a:r>
              <a:rPr lang="hr-HR" dirty="0"/>
              <a:t>:</a:t>
            </a:r>
          </a:p>
          <a:p>
            <a:r>
              <a:rPr lang="hr-HR" dirty="0"/>
              <a:t>Upravno-poslovni referent</a:t>
            </a:r>
          </a:p>
          <a:p>
            <a:r>
              <a:rPr lang="hr-HR" dirty="0"/>
              <a:t>Administrator i </a:t>
            </a:r>
          </a:p>
          <a:p>
            <a:r>
              <a:rPr lang="hr-HR" dirty="0"/>
              <a:t>Arhivski tehničar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94479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17AB32-F987-49C4-9A6D-3FF423DA6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Projekti Udruge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00E112F-6215-40F3-B8C1-A264A9130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Udruga UIBŠ RH u suradnji s Hrvatskim stenografskim društvom pokrenula je projekt </a:t>
            </a:r>
            <a:r>
              <a:rPr lang="hr-HR" b="1" dirty="0"/>
              <a:t>Ljetna </a:t>
            </a:r>
            <a:r>
              <a:rPr lang="hr-HR" b="1" dirty="0" err="1"/>
              <a:t>tipkaonica</a:t>
            </a:r>
            <a:r>
              <a:rPr lang="hr-HR" dirty="0"/>
              <a:t>. </a:t>
            </a:r>
          </a:p>
          <a:p>
            <a:r>
              <a:rPr lang="hr-HR" dirty="0"/>
              <a:t>U sklopu projekta održala se edukacija za nastavnike u </a:t>
            </a:r>
            <a:r>
              <a:rPr lang="hr-HR" dirty="0" err="1"/>
              <a:t>podsektoru</a:t>
            </a:r>
            <a:r>
              <a:rPr lang="hr-HR" dirty="0"/>
              <a:t> Poslovne administracije i nastavnike osnovnih škola: Daktilografija kao preduvjet digitalne pismenosti</a:t>
            </a:r>
          </a:p>
          <a:p>
            <a:r>
              <a:rPr lang="hr-HR" dirty="0"/>
              <a:t>Pružanje kontinuirane podrške strukovnim nastavnicima u razumijevanju i implementaciji modularne nastave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12158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B68B2D-BD64-4381-AFF2-2D4CB4FA2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Sudjelovanje na </a:t>
            </a:r>
            <a:r>
              <a:rPr lang="hr-HR" dirty="0" err="1"/>
              <a:t>Worldskillsu</a:t>
            </a:r>
            <a:r>
              <a:rPr lang="hr-HR" dirty="0"/>
              <a:t> Croatia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1439BA8-D2DD-4102-A698-7AB2DD64C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Sve četiri godine sudjelovali smo na svim razinama natjecanja </a:t>
            </a:r>
            <a:r>
              <a:rPr lang="hr-HR" dirty="0" err="1"/>
              <a:t>Worldskills</a:t>
            </a:r>
            <a:r>
              <a:rPr lang="hr-HR" dirty="0"/>
              <a:t> Croatia</a:t>
            </a:r>
          </a:p>
          <a:p>
            <a:r>
              <a:rPr lang="hr-HR" dirty="0"/>
              <a:t>Vidljiv je veliki interes i odaziv natjecatelja i mentora</a:t>
            </a:r>
          </a:p>
        </p:txBody>
      </p:sp>
    </p:spTree>
    <p:extLst>
      <p:ext uri="{BB962C8B-B14F-4D97-AF65-F5344CB8AC3E}">
        <p14:creationId xmlns:p14="http://schemas.microsoft.com/office/powerpoint/2010/main" val="1125908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B4758EC-20A6-401B-9BE2-29B6718AE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Planovi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3BB9A4E-BD57-468E-B3D0-94062188E8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 planu je daljnji nastavak suradnje i poticaj članovima Udruge da se uključuju i daju inicijative za nove projekte</a:t>
            </a:r>
          </a:p>
          <a:p>
            <a:r>
              <a:rPr lang="hr-HR" dirty="0"/>
              <a:t>Također je u planu pružanje podrške strukovnim nastavnicima u implementaciji modularne nastave u suradnji s Agencijom za strukovno obrazovanje i obrazovanje odraslih i ostalim sudionicima reforme</a:t>
            </a:r>
          </a:p>
        </p:txBody>
      </p:sp>
    </p:spTree>
    <p:extLst>
      <p:ext uri="{BB962C8B-B14F-4D97-AF65-F5344CB8AC3E}">
        <p14:creationId xmlns:p14="http://schemas.microsoft.com/office/powerpoint/2010/main" val="169525068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66</TotalTime>
  <Words>534</Words>
  <Application>Microsoft Office PowerPoint</Application>
  <PresentationFormat>Široki zaslon</PresentationFormat>
  <Paragraphs>48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3" baseType="lpstr">
      <vt:lpstr>Calibri</vt:lpstr>
      <vt:lpstr>Calibri Light</vt:lpstr>
      <vt:lpstr>Retrospektiva</vt:lpstr>
      <vt:lpstr>Izvješće predsjednice Udruge i  predsjednice Predsjedništva u mandatu od 2021. – 2025.</vt:lpstr>
      <vt:lpstr>Izvješće za razdoblje 2021. – 2025.</vt:lpstr>
      <vt:lpstr>Skupštine Udruge</vt:lpstr>
      <vt:lpstr>Sastanci Predsjedništva Udruge</vt:lpstr>
      <vt:lpstr>Stručni skupovi u proteklom razdoblju</vt:lpstr>
      <vt:lpstr>Projekti Udruge</vt:lpstr>
      <vt:lpstr>Projekti Udruge</vt:lpstr>
      <vt:lpstr>Sudjelovanje na Worldskillsu Croatia</vt:lpstr>
      <vt:lpstr>Planovi</vt:lpstr>
      <vt:lpstr>Rasprava, pitanja?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Izvješće predsjednice Udruge i  predsjednice Predsjedništva u mandatu od 2021 – 2025.</dc:title>
  <dc:creator>Ondina Mesar</dc:creator>
  <cp:lastModifiedBy>Andrea Muženić-Vidak</cp:lastModifiedBy>
  <cp:revision>10</cp:revision>
  <dcterms:created xsi:type="dcterms:W3CDTF">2025-05-10T16:17:17Z</dcterms:created>
  <dcterms:modified xsi:type="dcterms:W3CDTF">2025-05-12T19:55:54Z</dcterms:modified>
</cp:coreProperties>
</file>